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3" r:id="rId4"/>
    <p:sldId id="264" r:id="rId5"/>
    <p:sldId id="265" r:id="rId6"/>
    <p:sldId id="267" r:id="rId7"/>
    <p:sldId id="258" r:id="rId8"/>
    <p:sldId id="259" r:id="rId9"/>
    <p:sldId id="260" r:id="rId10"/>
    <p:sldId id="261" r:id="rId11"/>
    <p:sldId id="262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4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8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3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6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9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7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7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1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9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2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7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8A6B2-0305-1E7C-31FE-97ACC0C6D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3736" r="-1" b="-1"/>
          <a:stretch/>
        </p:blipFill>
        <p:spPr>
          <a:xfrm>
            <a:off x="0" y="-15466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61D1A0-7E07-4668-8E4B-9BF0B8CC4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1863" y="1842371"/>
            <a:ext cx="5248275" cy="3974229"/>
          </a:xfrm>
        </p:spPr>
        <p:txBody>
          <a:bodyPr anchor="t">
            <a:normAutofit/>
          </a:bodyPr>
          <a:lstStyle/>
          <a:p>
            <a:pPr algn="ctr"/>
            <a:r>
              <a:rPr lang="hr-BA" dirty="0">
                <a:solidFill>
                  <a:srgbClr val="FFFFFF"/>
                </a:solidFill>
              </a:rPr>
              <a:t>Nekretnine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67E2D-28F0-D30F-4CEE-41916C220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741" y="4404049"/>
            <a:ext cx="5248275" cy="1933250"/>
          </a:xfrm>
        </p:spPr>
        <p:txBody>
          <a:bodyPr anchor="ctr">
            <a:normAutofit/>
          </a:bodyPr>
          <a:lstStyle/>
          <a:p>
            <a:pPr algn="ctr"/>
            <a:r>
              <a:rPr lang="hr-BA" dirty="0">
                <a:solidFill>
                  <a:srgbClr val="FFFFFF"/>
                </a:solidFill>
              </a:rPr>
              <a:t>Slavko Ramljak</a:t>
            </a:r>
          </a:p>
          <a:p>
            <a:pPr algn="ctr"/>
            <a:r>
              <a:rPr lang="hr-BA" dirty="0">
                <a:solidFill>
                  <a:srgbClr val="FFFFFF"/>
                </a:solidFill>
              </a:rPr>
              <a:t>Jure Šarac</a:t>
            </a:r>
          </a:p>
          <a:p>
            <a:pPr algn="ctr"/>
            <a:r>
              <a:rPr lang="hr-BA" dirty="0">
                <a:solidFill>
                  <a:srgbClr val="FFFFFF"/>
                </a:solidFill>
              </a:rPr>
              <a:t>Dragan Drljepan</a:t>
            </a:r>
          </a:p>
          <a:p>
            <a:pPr algn="ctr"/>
            <a:r>
              <a:rPr lang="hr-BA" dirty="0">
                <a:solidFill>
                  <a:srgbClr val="FFFFFF"/>
                </a:solidFill>
              </a:rPr>
              <a:t>Frano Tomas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37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DC1E-02F0-F7DE-75F8-D5C6D5988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Autofit/>
          </a:bodyPr>
          <a:lstStyle/>
          <a:p>
            <a:pPr algn="ctr"/>
            <a:r>
              <a:rPr lang="hr-BA" sz="3500" dirty="0"/>
              <a:t>Sučelje za unošenje podataka nekretnine</a:t>
            </a:r>
            <a:endParaRPr lang="en-US" sz="35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B679C3-299E-072B-7F0C-FACC38F6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 fontScale="92500" lnSpcReduction="20000"/>
          </a:bodyPr>
          <a:lstStyle/>
          <a:p>
            <a:r>
              <a:rPr lang="hr-BA" dirty="0"/>
              <a:t>Korisnik kada odabere opciju za unos nove nekretnine ili uređivanje stare dobiva sučelje sa slike.</a:t>
            </a:r>
          </a:p>
          <a:p>
            <a:r>
              <a:rPr lang="hr-BA" dirty="0"/>
              <a:t>Korisnik je dužan unijeti sve podatke o nekretnini, u suprotnom če mu biti izbačena greška</a:t>
            </a:r>
          </a:p>
          <a:p>
            <a:r>
              <a:rPr lang="hr-BA" dirty="0"/>
              <a:t>Sučelje za uređivanje nekretnina je identično sa jednom razlikom, a to je da su polja za unos več popunjena sa podacima nekretnine koja se uređuje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3A5690-6E5C-EED7-8A4F-E40AAABB4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91" y="718002"/>
            <a:ext cx="5830480" cy="3746083"/>
          </a:xfrm>
          <a:prstGeom prst="rect">
            <a:avLst/>
          </a:prstGeom>
        </p:spPr>
      </p:pic>
      <p:pic>
        <p:nvPicPr>
          <p:cNvPr id="10" name="Picture 9" descr="A pink rectangle with black text&#10;&#10;Description automatically generated">
            <a:extLst>
              <a:ext uri="{FF2B5EF4-FFF2-40B4-BE49-F238E27FC236}">
                <a16:creationId xmlns:a16="http://schemas.microsoft.com/office/drawing/2014/main" id="{90A8E478-A330-6A3E-D623-52C2726C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91" y="4584105"/>
            <a:ext cx="2110282" cy="673319"/>
          </a:xfrm>
          <a:prstGeom prst="rect">
            <a:avLst/>
          </a:prstGeom>
        </p:spPr>
      </p:pic>
      <p:pic>
        <p:nvPicPr>
          <p:cNvPr id="13" name="Picture 12" descr="A pink rectangle with black text&#10;&#10;Description automatically generated">
            <a:extLst>
              <a:ext uri="{FF2B5EF4-FFF2-40B4-BE49-F238E27FC236}">
                <a16:creationId xmlns:a16="http://schemas.microsoft.com/office/drawing/2014/main" id="{360B2FC5-6DB7-3E86-5751-CDE6771E2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53" y="4584106"/>
            <a:ext cx="2647118" cy="678034"/>
          </a:xfrm>
          <a:prstGeom prst="rect">
            <a:avLst/>
          </a:prstGeom>
        </p:spPr>
      </p:pic>
      <p:pic>
        <p:nvPicPr>
          <p:cNvPr id="21" name="Picture 20" descr="A pink rectangle with black text&#10;&#10;Description automatically generated">
            <a:extLst>
              <a:ext uri="{FF2B5EF4-FFF2-40B4-BE49-F238E27FC236}">
                <a16:creationId xmlns:a16="http://schemas.microsoft.com/office/drawing/2014/main" id="{826D40DB-D9A3-7454-5DAC-5172006DE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91" y="5546762"/>
            <a:ext cx="2460368" cy="630199"/>
          </a:xfrm>
          <a:prstGeom prst="rect">
            <a:avLst/>
          </a:prstGeom>
        </p:spPr>
      </p:pic>
      <p:pic>
        <p:nvPicPr>
          <p:cNvPr id="23" name="Picture 22" descr="A pink rectangle with black text&#10;&#10;Description automatically generated">
            <a:extLst>
              <a:ext uri="{FF2B5EF4-FFF2-40B4-BE49-F238E27FC236}">
                <a16:creationId xmlns:a16="http://schemas.microsoft.com/office/drawing/2014/main" id="{25A1AA17-084B-F4F0-FE8C-3E3BD6FBD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420" y="5553068"/>
            <a:ext cx="3087051" cy="6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0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98731-CD0C-5694-8180-775ED83C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/>
          </a:bodyPr>
          <a:lstStyle/>
          <a:p>
            <a:pPr algn="ctr"/>
            <a:r>
              <a:rPr lang="hr-BA" dirty="0"/>
              <a:t>Sučelje za dodavanje slika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6488B6-E13D-7E28-0BC6-E1E462531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 fontScale="85000" lnSpcReduction="10000"/>
          </a:bodyPr>
          <a:lstStyle/>
          <a:p>
            <a:r>
              <a:rPr lang="hr-BA" dirty="0"/>
              <a:t>Korisnik u ovome dijelu sučelja može dodavati, brisati, organizirati redoslijed prikaza slika za nekretninu.</a:t>
            </a:r>
          </a:p>
          <a:p>
            <a:r>
              <a:rPr lang="hr-BA" dirty="0"/>
              <a:t>Svaku dodanu sliku korisnik može obrisati pritiskom na (X) dugme sa lijeve strane slike.</a:t>
            </a:r>
          </a:p>
          <a:p>
            <a:r>
              <a:rPr lang="hr-BA" dirty="0"/>
              <a:t>Redoslijed kojim korisnik doda slike je redoslijed kojim će se te slike prikazivati.</a:t>
            </a:r>
          </a:p>
          <a:p>
            <a:r>
              <a:rPr lang="hr-BA" dirty="0"/>
              <a:t>Prva dodana slika će biti slika koja se prikazuje na sučelju za pretraživanje nekretnina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88D220-B2E7-C83D-F006-5BFEF2555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47" y="1927687"/>
            <a:ext cx="5830480" cy="30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085C0-73A1-3D36-14D9-D81AE38B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hr-BA" dirty="0"/>
              <a:t>Detaljan pregled nekretnine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3FE490-2B01-EBA5-3765-DF7080D66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 fontScale="85000" lnSpcReduction="10000"/>
          </a:bodyPr>
          <a:lstStyle/>
          <a:p>
            <a:r>
              <a:rPr lang="hr-BA" dirty="0"/>
              <a:t>Korisnik kada iz sučelja gdje je filtrirao sve nekretnine, klikne na jednu nekretninu, dobiva detaljan prikaz svih informacija te nekretnine</a:t>
            </a:r>
          </a:p>
          <a:p>
            <a:r>
              <a:rPr lang="hr-BA" dirty="0"/>
              <a:t>Također može pregledati sve slike koje je agencija objavila</a:t>
            </a:r>
          </a:p>
          <a:p>
            <a:r>
              <a:rPr lang="hr-BA" dirty="0"/>
              <a:t>Iz ovoga sučelja korisnik može pokretati novi razgovor sa agencijom koja je objavila tu nekretninu</a:t>
            </a:r>
          </a:p>
          <a:p>
            <a:r>
              <a:rPr lang="hr-BA" dirty="0"/>
              <a:t>Korisnik ne može pokrenuti razgovor sam sa sobom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room with windows and a light fixture">
            <a:extLst>
              <a:ext uri="{FF2B5EF4-FFF2-40B4-BE49-F238E27FC236}">
                <a16:creationId xmlns:a16="http://schemas.microsoft.com/office/drawing/2014/main" id="{D099AB3B-3D8B-90CF-ED12-5C915A08E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91" y="854670"/>
            <a:ext cx="5830480" cy="3265068"/>
          </a:xfrm>
          <a:prstGeom prst="rect">
            <a:avLst/>
          </a:prstGeom>
        </p:spPr>
      </p:pic>
      <p:pic>
        <p:nvPicPr>
          <p:cNvPr id="7" name="Picture 6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BC4A4CC2-8700-44DA-4352-DF5570132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91" y="5419208"/>
            <a:ext cx="2505425" cy="552527"/>
          </a:xfrm>
          <a:prstGeom prst="rect">
            <a:avLst/>
          </a:prstGeom>
        </p:spPr>
      </p:pic>
      <p:pic>
        <p:nvPicPr>
          <p:cNvPr id="10" name="Picture 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47949A9-2389-EFA1-E251-2F5380A41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112" y="5439900"/>
            <a:ext cx="2419688" cy="476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6655A-7134-7FFF-1469-5C39B747B158}"/>
              </a:ext>
            </a:extLst>
          </p:cNvPr>
          <p:cNvSpPr txBox="1"/>
          <p:nvPr/>
        </p:nvSpPr>
        <p:spPr>
          <a:xfrm>
            <a:off x="5472647" y="4480256"/>
            <a:ext cx="250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Izgled dugmeta kada korisnik otvori svoju nekretninu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D7EA4-5FB4-5DC7-4470-7ECB27E62535}"/>
              </a:ext>
            </a:extLst>
          </p:cNvPr>
          <p:cNvSpPr txBox="1"/>
          <p:nvPr/>
        </p:nvSpPr>
        <p:spPr>
          <a:xfrm>
            <a:off x="8891243" y="4218879"/>
            <a:ext cx="250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Izgled dugmeta kada korisnik otvori nekretninu druge agencije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0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DBC9C2-2A39-44A2-9D95-D1DE9E2B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3379BC-3088-4AE8-8EF7-59370D7E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41DE74C-25AE-4959-99D5-0A77F1DFC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9235EF-4E81-496D-ADA8-13EED901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241A77-6415-454C-B86E-F42A2802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2F3508-093C-F186-29CA-F2B1F5C7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4933950" cy="1596291"/>
          </a:xfrm>
        </p:spPr>
        <p:txBody>
          <a:bodyPr>
            <a:normAutofit/>
          </a:bodyPr>
          <a:lstStyle/>
          <a:p>
            <a:pPr algn="ctr"/>
            <a:r>
              <a:rPr lang="hr-BA" dirty="0"/>
              <a:t>Pregled pokrenutih razgovora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6F7A72-75A1-24E6-50E5-8B6F34CC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196"/>
            <a:ext cx="4933950" cy="3430575"/>
          </a:xfrm>
        </p:spPr>
        <p:txBody>
          <a:bodyPr>
            <a:normAutofit/>
          </a:bodyPr>
          <a:lstStyle/>
          <a:p>
            <a:r>
              <a:rPr lang="hr-BA" dirty="0"/>
              <a:t>Korisnik u navbaru ima dugme kojim može otvara sljedeće sučelje</a:t>
            </a:r>
          </a:p>
          <a:p>
            <a:r>
              <a:rPr lang="hr-BA" dirty="0"/>
              <a:t>Ovo sučelje korisniku prikazuje sve razgovore koji su već pokrenuti</a:t>
            </a:r>
          </a:p>
          <a:p>
            <a:r>
              <a:rPr lang="hr-BA" dirty="0"/>
              <a:t>Klikom na zeleno dugme korisnik može otvoriti i nastaviti razgovor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2B0B7D-C67A-4103-B2F0-ACE40BD5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091410" y="574154"/>
            <a:ext cx="4590" cy="56938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A5B434-D4DD-32BE-4A55-0518B002B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62" y="2620353"/>
            <a:ext cx="4824168" cy="8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6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57A-0425-1B73-A5B7-F84782A0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/>
          </a:bodyPr>
          <a:lstStyle/>
          <a:p>
            <a:pPr algn="ctr"/>
            <a:r>
              <a:rPr lang="hr-BA" dirty="0"/>
              <a:t>Sučelje za razgovor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BC11C-30E5-CB27-A39D-3B00DCB2A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/>
          </a:bodyPr>
          <a:lstStyle/>
          <a:p>
            <a:r>
              <a:rPr lang="hr-BA" dirty="0"/>
              <a:t>Preko ovoga sučelja korisnici mogu međusobno razgovarati</a:t>
            </a:r>
          </a:p>
          <a:p>
            <a:r>
              <a:rPr lang="hr-BA" dirty="0"/>
              <a:t>Poruke se šalju i primaju instantno preko servera</a:t>
            </a:r>
          </a:p>
          <a:p>
            <a:r>
              <a:rPr lang="hr-BA" dirty="0"/>
              <a:t>Korisnici kada izađu iz sučelja uvijek ga mogu ponovno otvoriti i nastaviti razgovor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E94B06-0E21-E832-2CE3-E69067B2A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47" y="1811078"/>
            <a:ext cx="5830480" cy="32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285D-B9A8-DD4D-D860-8F5904C1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/>
              <a:t>Što je naša aplikacija?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73EF-48D8-1C89-05DF-6DF5E76CD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BA" dirty="0"/>
              <a:t>Naša aplikacija je oglasnik namijenjen agencijama za oglašavanje nekretnina</a:t>
            </a:r>
          </a:p>
          <a:p>
            <a:r>
              <a:rPr lang="hr-BA" dirty="0"/>
              <a:t>Omogućava agencijama da objave svoje nekretnine sa više slika, koje će biti prikazane svim prijavljenim korisnicima</a:t>
            </a:r>
          </a:p>
          <a:p>
            <a:r>
              <a:rPr lang="hr-BA" dirty="0"/>
              <a:t>Korisnici kada vide nekretninu za koju su zainteresovani imaju mogućnost pokretanja „chat” razgovora sa agencijom koja stoji iza nekretnine</a:t>
            </a:r>
          </a:p>
          <a:p>
            <a:r>
              <a:rPr lang="hr-BA" dirty="0"/>
              <a:t>Putem tog razgovora oni se mogu dogovarati oko obilazaka ili kupnje nekretnine.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2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FC155-8AA4-4E33-74FA-9D97B3EE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/>
          </a:bodyPr>
          <a:lstStyle/>
          <a:p>
            <a:pPr algn="ctr"/>
            <a:r>
              <a:rPr lang="hr-BA" dirty="0"/>
              <a:t>Sučelje za prijavu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BE88D2-2BBB-93CA-EF8D-15A71F2ED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 lnSpcReduction="10000"/>
          </a:bodyPr>
          <a:lstStyle/>
          <a:p>
            <a:r>
              <a:rPr lang="hr-BA" dirty="0"/>
              <a:t>Korisnik mora unijeti ispravne podatke i odabrati jednu od uloga koju on posjeduje kako bi se prijavio na web stranicu</a:t>
            </a:r>
          </a:p>
          <a:p>
            <a:r>
              <a:rPr lang="hr-BA" dirty="0"/>
              <a:t>Ukoliko ne unese ispravne podatke ili ne odabere pravu ulogu neče se uspiješno prijaviti i stranica će mu izbaciti grešku</a:t>
            </a:r>
          </a:p>
          <a:p>
            <a:r>
              <a:rPr lang="hr-BA" dirty="0"/>
              <a:t>Korisnik ako nema kreiran nalog može ga kreirati klikom na dugme „Kreiraj nalog”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6B7B6C1B-1820-0941-4534-1AD367D8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30" y="727323"/>
            <a:ext cx="2773469" cy="2546437"/>
          </a:xfrm>
          <a:prstGeom prst="rect">
            <a:avLst/>
          </a:prstGeom>
        </p:spPr>
      </p:pic>
      <p:pic>
        <p:nvPicPr>
          <p:cNvPr id="7" name="Picture 6" descr="A pink rectangle with black text&#10;&#10;Description automatically generated">
            <a:extLst>
              <a:ext uri="{FF2B5EF4-FFF2-40B4-BE49-F238E27FC236}">
                <a16:creationId xmlns:a16="http://schemas.microsoft.com/office/drawing/2014/main" id="{16947CCB-11DC-BA9F-1FF7-4343EE51A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74" y="3443502"/>
            <a:ext cx="3133173" cy="556859"/>
          </a:xfrm>
          <a:prstGeom prst="rect">
            <a:avLst/>
          </a:prstGeom>
        </p:spPr>
      </p:pic>
      <p:pic>
        <p:nvPicPr>
          <p:cNvPr id="10" name="Picture 9" descr="A pink sign with black text&#10;&#10;Description automatically generated">
            <a:extLst>
              <a:ext uri="{FF2B5EF4-FFF2-40B4-BE49-F238E27FC236}">
                <a16:creationId xmlns:a16="http://schemas.microsoft.com/office/drawing/2014/main" id="{2F135766-C861-D8DA-CBE8-C5CEFF9C5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74" y="4170103"/>
            <a:ext cx="3133173" cy="565810"/>
          </a:xfrm>
          <a:prstGeom prst="rect">
            <a:avLst/>
          </a:prstGeom>
        </p:spPr>
      </p:pic>
      <p:pic>
        <p:nvPicPr>
          <p:cNvPr id="13" name="Picture 12" descr="A pink sign with black text&#10;&#10;Description automatically generated">
            <a:extLst>
              <a:ext uri="{FF2B5EF4-FFF2-40B4-BE49-F238E27FC236}">
                <a16:creationId xmlns:a16="http://schemas.microsoft.com/office/drawing/2014/main" id="{642AE419-C632-E0B7-6274-CFEDC4F76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73" y="4905655"/>
            <a:ext cx="3133173" cy="535280"/>
          </a:xfrm>
          <a:prstGeom prst="rect">
            <a:avLst/>
          </a:prstGeom>
        </p:spPr>
      </p:pic>
      <p:pic>
        <p:nvPicPr>
          <p:cNvPr id="21" name="Picture 20" descr="A pink rectangle with black text&#10;&#10;Description automatically generated">
            <a:extLst>
              <a:ext uri="{FF2B5EF4-FFF2-40B4-BE49-F238E27FC236}">
                <a16:creationId xmlns:a16="http://schemas.microsoft.com/office/drawing/2014/main" id="{2DD905F0-0EBE-CF06-1EE7-478A8B8684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73" y="5610677"/>
            <a:ext cx="3133172" cy="5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2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7CB5C-2BB2-092E-72AD-83AA6631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hr-BA"/>
              <a:t>Sučelje za kreiranje novoga naloga</a:t>
            </a:r>
            <a:endParaRPr lang="en-US" dirty="0"/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D2052D9D-DBCB-7E14-4197-612D6B21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/>
          </a:bodyPr>
          <a:lstStyle/>
          <a:p>
            <a:r>
              <a:rPr lang="hr-BA" dirty="0"/>
              <a:t>Korisnik u ovome sučelju može kreirati novi nalog</a:t>
            </a:r>
          </a:p>
          <a:p>
            <a:r>
              <a:rPr lang="hr-BA" dirty="0"/>
              <a:t>Mora unijeti sve podatke, odabrati županiju i grad i odabrati jednu ili više uloga</a:t>
            </a:r>
          </a:p>
          <a:p>
            <a:r>
              <a:rPr lang="hr-BA" dirty="0"/>
              <a:t>Opcionalno može izabrati i jednu sliku koja će mu služiti kao profilna slika profila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EE8980-D2E2-1FD3-FD59-4EB03C85A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98" y="907963"/>
            <a:ext cx="2564891" cy="5029200"/>
          </a:xfrm>
          <a:prstGeom prst="rect">
            <a:avLst/>
          </a:prstGeom>
        </p:spPr>
      </p:pic>
      <p:pic>
        <p:nvPicPr>
          <p:cNvPr id="9" name="Picture 8" descr="A pink rectangle with black text&#10;&#10;Description automatically generated">
            <a:extLst>
              <a:ext uri="{FF2B5EF4-FFF2-40B4-BE49-F238E27FC236}">
                <a16:creationId xmlns:a16="http://schemas.microsoft.com/office/drawing/2014/main" id="{0AB3528E-E819-3DE9-13AE-030119ED5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15" y="924852"/>
            <a:ext cx="2896710" cy="529506"/>
          </a:xfrm>
          <a:prstGeom prst="rect">
            <a:avLst/>
          </a:prstGeom>
        </p:spPr>
      </p:pic>
      <p:pic>
        <p:nvPicPr>
          <p:cNvPr id="29" name="Picture 28" descr="A pink rectangle with black text&#10;&#10;Description automatically generated">
            <a:extLst>
              <a:ext uri="{FF2B5EF4-FFF2-40B4-BE49-F238E27FC236}">
                <a16:creationId xmlns:a16="http://schemas.microsoft.com/office/drawing/2014/main" id="{A8A1F286-2957-27A2-430F-952CAE92D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98" y="1686852"/>
            <a:ext cx="2890927" cy="529873"/>
          </a:xfrm>
          <a:prstGeom prst="rect">
            <a:avLst/>
          </a:prstGeom>
        </p:spPr>
      </p:pic>
      <p:pic>
        <p:nvPicPr>
          <p:cNvPr id="33" name="Picture 32" descr="A pink rectangle with black text&#10;&#10;Description automatically generated">
            <a:extLst>
              <a:ext uri="{FF2B5EF4-FFF2-40B4-BE49-F238E27FC236}">
                <a16:creationId xmlns:a16="http://schemas.microsoft.com/office/drawing/2014/main" id="{2772EA50-5227-12C2-C360-8F98E051E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97" y="2449219"/>
            <a:ext cx="2890928" cy="5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3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ED715-59A9-C06A-5AAA-4B427CFB3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/>
          </a:bodyPr>
          <a:lstStyle/>
          <a:p>
            <a:r>
              <a:rPr lang="hr-BA"/>
              <a:t>Sučelje za admina</a:t>
            </a:r>
            <a:endParaRPr lang="en-US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1865CF5F-2FC5-8CF4-99D3-63BEBB0FD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88920"/>
            <a:ext cx="4185217" cy="3388042"/>
          </a:xfrm>
        </p:spPr>
        <p:txBody>
          <a:bodyPr>
            <a:normAutofit/>
          </a:bodyPr>
          <a:lstStyle/>
          <a:p>
            <a:r>
              <a:rPr lang="hr-BA" dirty="0"/>
              <a:t>Admin ima mogućnost pregleda kao i brisanja korisnika</a:t>
            </a:r>
          </a:p>
          <a:p>
            <a:r>
              <a:rPr lang="hr-BA" dirty="0"/>
              <a:t> Upratimo trenutni url na kojemu se admin nalazi:</a:t>
            </a:r>
          </a:p>
          <a:p>
            <a:r>
              <a:rPr lang="en-US" sz="1500" dirty="0"/>
              <a:t>http://localhost:</a:t>
            </a:r>
            <a:r>
              <a:rPr lang="hr-BA" sz="1500" dirty="0"/>
              <a:t>8</a:t>
            </a:r>
            <a:r>
              <a:rPr lang="en-US" sz="1500" dirty="0"/>
              <a:t>000/forAdmin/home.php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50D2CE73-5D17-2BD2-A680-9C5D8C564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54" y="2472805"/>
            <a:ext cx="6181695" cy="19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D7C49-74CB-379C-2471-1D4682D1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/>
          </a:bodyPr>
          <a:lstStyle/>
          <a:p>
            <a:r>
              <a:rPr lang="hr-BA" sz="4400" dirty="0"/>
              <a:t>Zaštita ruta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A9885-72DC-A2CF-433A-EC8C13672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/>
          </a:bodyPr>
          <a:lstStyle/>
          <a:p>
            <a:r>
              <a:rPr lang="hr-BA" dirty="0"/>
              <a:t>Sve rute na stranici su zaštićene</a:t>
            </a:r>
          </a:p>
          <a:p>
            <a:r>
              <a:rPr lang="hr-BA" dirty="0"/>
              <a:t>U ovome primjeru neprijavljen korisnik ako pokuša unijeti URL rutu sa prošlog slajda biće odma vraćen na zadnju URL rutu na kojoj je bivao</a:t>
            </a:r>
          </a:p>
          <a:p>
            <a:r>
              <a:rPr lang="hr-BA" dirty="0"/>
              <a:t>U ovom slučaju to je ruta koja sadrži sučelje za prijavu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5D2FF77-FC49-5A8C-6C73-0F1D44A7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262" y="845193"/>
            <a:ext cx="5830480" cy="2900664"/>
          </a:xfrm>
          <a:prstGeom prst="rect">
            <a:avLst/>
          </a:prstGeom>
        </p:spPr>
      </p:pic>
      <p:pic>
        <p:nvPicPr>
          <p:cNvPr id="5" name="Content Placeholder 30">
            <a:extLst>
              <a:ext uri="{FF2B5EF4-FFF2-40B4-BE49-F238E27FC236}">
                <a16:creationId xmlns:a16="http://schemas.microsoft.com/office/drawing/2014/main" id="{0005C1CC-D17F-3ED2-F148-C84B3066C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189" y="4482941"/>
            <a:ext cx="5902301" cy="397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F4432-2AE5-A18D-CF9F-20DC58E93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189" y="5479616"/>
            <a:ext cx="5902301" cy="431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513276-0F5F-FEC6-28DF-9E79424B7BC3}"/>
              </a:ext>
            </a:extLst>
          </p:cNvPr>
          <p:cNvSpPr txBox="1"/>
          <p:nvPr/>
        </p:nvSpPr>
        <p:spPr>
          <a:xfrm>
            <a:off x="5413189" y="4009712"/>
            <a:ext cx="59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Neprijavljen korisnik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5E8C0-F8AC-C8BF-5E71-95706A472C61}"/>
              </a:ext>
            </a:extLst>
          </p:cNvPr>
          <p:cNvSpPr txBox="1"/>
          <p:nvPr/>
        </p:nvSpPr>
        <p:spPr>
          <a:xfrm>
            <a:off x="5380442" y="5054335"/>
            <a:ext cx="59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Prijavljen korisnik sa ulogom admina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8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A7F32-BFD6-4C12-8815-8507E503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hr-BA" sz="3700" dirty="0"/>
              <a:t>Iskustvo korisnika koji pretražuje nekretnine</a:t>
            </a:r>
            <a:endParaRPr lang="en-US" sz="3700" dirty="0"/>
          </a:p>
        </p:txBody>
      </p:sp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5AC46183-869F-86A4-6003-1DC2689A4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 lnSpcReduction="10000"/>
          </a:bodyPr>
          <a:lstStyle/>
          <a:p>
            <a:r>
              <a:rPr lang="hr-BA" dirty="0"/>
              <a:t>Korisnik nakon što se prijavi dobiva pregled svih objavljenih nekretnina</a:t>
            </a:r>
          </a:p>
          <a:p>
            <a:r>
              <a:rPr lang="hr-BA" dirty="0"/>
              <a:t>U navbaru ima opcije:</a:t>
            </a:r>
          </a:p>
          <a:p>
            <a:pPr lvl="1"/>
            <a:r>
              <a:rPr lang="hr-BA" dirty="0"/>
              <a:t>Profil – Uređivanje profila</a:t>
            </a:r>
          </a:p>
          <a:p>
            <a:pPr lvl="1"/>
            <a:r>
              <a:rPr lang="hr-BA" dirty="0"/>
              <a:t>Uređivanje nekretnina – dodavanje, uređivanje, brisanje</a:t>
            </a:r>
          </a:p>
          <a:p>
            <a:pPr lvl="1"/>
            <a:r>
              <a:rPr lang="hr-BA" dirty="0"/>
              <a:t>Razgovori – Može pogledati već pokrenute razgovore i nastaviti ih</a:t>
            </a:r>
          </a:p>
          <a:p>
            <a:pPr lvl="1"/>
            <a:r>
              <a:rPr lang="hr-BA" dirty="0"/>
              <a:t>Odjava - Odjava</a:t>
            </a:r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55994-2AC8-167F-FA79-60516B56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647" y="1978704"/>
            <a:ext cx="5830480" cy="29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0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E1C2A4-07AC-4931-BB55-109C585A5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F4E679-EE44-4368-A9DB-0885B3833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flipV="1">
              <a:off x="6096000" y="581055"/>
              <a:ext cx="4520" cy="569565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4936CF5-3DDC-44F6-9C3D-659B31F82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" y="0"/>
              <a:ext cx="12192000" cy="6857912"/>
              <a:chOff x="572" y="0"/>
              <a:chExt cx="12192000" cy="685791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EA52A28-303F-4B8C-A110-BF8EDC139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667" y="6276706"/>
                <a:ext cx="12189811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C593429-1971-4E78-AAC7-4D8EE5BEC3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72" y="580876"/>
                <a:ext cx="12192000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FF7FC5C-1A57-437E-9E66-1F9755817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8134324" y="3428956"/>
                <a:ext cx="6857912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E2A2E1E-5A55-4724-9E05-1EB4F20D2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-2794261" y="3428956"/>
                <a:ext cx="6857912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C30862-48A9-64F7-EE99-2F9631C7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429"/>
            <a:ext cx="4933950" cy="1543185"/>
          </a:xfrm>
        </p:spPr>
        <p:txBody>
          <a:bodyPr>
            <a:normAutofit/>
          </a:bodyPr>
          <a:lstStyle/>
          <a:p>
            <a:r>
              <a:rPr lang="hr-BA" dirty="0"/>
              <a:t>Filtriranje nekretnina</a:t>
            </a:r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775D72F-F084-2071-2AE1-CDDBE9C6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196"/>
            <a:ext cx="4933950" cy="3430575"/>
          </a:xfrm>
        </p:spPr>
        <p:txBody>
          <a:bodyPr>
            <a:normAutofit fontScale="92500" lnSpcReduction="10000"/>
          </a:bodyPr>
          <a:lstStyle/>
          <a:p>
            <a:r>
              <a:rPr lang="hr-BA" dirty="0"/>
              <a:t>Sa lijeve strane možemo filtrirati nekretnine po svim karakteristikama kao i bilo kojoj kombinaciji karakteristika</a:t>
            </a:r>
          </a:p>
          <a:p>
            <a:r>
              <a:rPr lang="hr-BA" dirty="0"/>
              <a:t>Ovdje za primjer filtriramo prema cijeni i to na način da smo unijeli najmanju kao i najvišu cijenu</a:t>
            </a:r>
          </a:p>
          <a:p>
            <a:r>
              <a:rPr lang="hr-BA" dirty="0"/>
              <a:t>Moguće je također unijeti samo min. ili samo max. Cijenu</a:t>
            </a:r>
          </a:p>
          <a:p>
            <a:r>
              <a:rPr lang="hr-BA" dirty="0"/>
              <a:t>Nakon što korisnik pritisne „Filtriraj nekretnine” u osvježenom prozoru dobiva nekretnine sa unesenim filtrima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963F9D-8AE4-7442-95F8-A2266695B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58" y="850537"/>
            <a:ext cx="4916547" cy="2445982"/>
          </a:xfrm>
          <a:prstGeom prst="rect">
            <a:avLst/>
          </a:prstGeo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32B7227-9A95-7A82-2D6A-0C318B810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68" y="3598676"/>
            <a:ext cx="4916547" cy="244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24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D570A-4490-1806-AD92-9C5B73248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3798436" cy="191427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hr-BA" dirty="0"/>
              <a:t>Prozor za uređivanje nekretnina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A948AE-2F19-C8BA-3446-25EEA8738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 fontScale="92500" lnSpcReduction="20000"/>
          </a:bodyPr>
          <a:lstStyle/>
          <a:p>
            <a:r>
              <a:rPr lang="hr-BA" dirty="0"/>
              <a:t>Nakon što prijavljena agencija klikne na dugme „uređivanje nekretnina”, dobiva sljedeći prozor.</a:t>
            </a:r>
          </a:p>
          <a:p>
            <a:r>
              <a:rPr lang="hr-BA" dirty="0"/>
              <a:t>Na njemu se nalaze sve nekretnine koje je agencija već objavila.</a:t>
            </a:r>
          </a:p>
          <a:p>
            <a:r>
              <a:rPr lang="hr-BA" dirty="0"/>
              <a:t>Pored svake tipke agencija ima opciju brisanja kao i iuređivanja te nekretnine.</a:t>
            </a:r>
          </a:p>
          <a:p>
            <a:r>
              <a:rPr lang="hr-BA" dirty="0"/>
              <a:t>Na vrhu ima opciju za dodavanje nove nekretnine.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CB8D36-9DE0-44D4-B67A-16D4F212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3EF0B8D4-B683-1E34-499E-2092D81D1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62" y="1684461"/>
            <a:ext cx="5830480" cy="29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92531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LightSeedRightStep">
      <a:dk1>
        <a:srgbClr val="000000"/>
      </a:dk1>
      <a:lt1>
        <a:srgbClr val="FFFFFF"/>
      </a:lt1>
      <a:dk2>
        <a:srgbClr val="413124"/>
      </a:dk2>
      <a:lt2>
        <a:srgbClr val="E2E8E8"/>
      </a:lt2>
      <a:accent1>
        <a:srgbClr val="C69896"/>
      </a:accent1>
      <a:accent2>
        <a:srgbClr val="BA9A7F"/>
      </a:accent2>
      <a:accent3>
        <a:srgbClr val="A9A480"/>
      </a:accent3>
      <a:accent4>
        <a:srgbClr val="9AAA74"/>
      </a:accent4>
      <a:accent5>
        <a:srgbClr val="8EAC82"/>
      </a:accent5>
      <a:accent6>
        <a:srgbClr val="78B07F"/>
      </a:accent6>
      <a:hlink>
        <a:srgbClr val="578D8F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683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Footlight MT Light</vt:lpstr>
      <vt:lpstr>ArchVTI</vt:lpstr>
      <vt:lpstr>Nekretnine</vt:lpstr>
      <vt:lpstr>Što je naša aplikacija?</vt:lpstr>
      <vt:lpstr>Sučelje za prijavu</vt:lpstr>
      <vt:lpstr>Sučelje za kreiranje novoga naloga</vt:lpstr>
      <vt:lpstr>Sučelje za admina</vt:lpstr>
      <vt:lpstr>Zaštita ruta</vt:lpstr>
      <vt:lpstr>Iskustvo korisnika koji pretražuje nekretnine</vt:lpstr>
      <vt:lpstr>Filtriranje nekretnina</vt:lpstr>
      <vt:lpstr>Prozor za uređivanje nekretnina</vt:lpstr>
      <vt:lpstr>Sučelje za unošenje podataka nekretnine</vt:lpstr>
      <vt:lpstr>Sučelje za dodavanje slika</vt:lpstr>
      <vt:lpstr>Detaljan pregled nekretnine</vt:lpstr>
      <vt:lpstr>Pregled pokrenutih razgovora</vt:lpstr>
      <vt:lpstr>Sučelje za razgovor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Nekretnine</dc:title>
  <dc:creator>Slavko</dc:creator>
  <cp:lastModifiedBy>Slavko</cp:lastModifiedBy>
  <cp:revision>4</cp:revision>
  <dcterms:created xsi:type="dcterms:W3CDTF">2023-10-18T10:30:10Z</dcterms:created>
  <dcterms:modified xsi:type="dcterms:W3CDTF">2023-10-18T12:28:23Z</dcterms:modified>
</cp:coreProperties>
</file>